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Comfortaa-bold.fntdata"/><Relationship Id="rId23" Type="http://schemas.openxmlformats.org/officeDocument/2006/relationships/slide" Target="slides/slide18.xml"/><Relationship Id="rId45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db97543ad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db97543ad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db97543ad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db97543ad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80bc42a9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80bc42a9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db97543ad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db97543ad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db97543ad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db97543ad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0086995f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0086995f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db97543ad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db97543ad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086995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086995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(eg, go slow)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0086995f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0086995f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80bc42a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80bc42a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80bc42a9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80bc42a9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db97543ad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db97543ad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</a:t>
            </a:r>
            <a:r>
              <a:rPr lang="en"/>
              <a:t> 1 - 18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Draft 2 - 13 min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db97543ad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db97543ad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(eg, go slow)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db97543ad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db97543ad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3b3f30b2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3b3f30b2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3b3f30b2a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3b3f30b2a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3b3f30b2a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3b3f30b2a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3b3f30b2a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3b3f30b2a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3b3f30b2a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3b3f30b2a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learn best? What motivates your learning?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3b3f30b2a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3b3f30b2a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43a4600d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43a4600d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learn best? What motivates your learning?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80bc42a9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80bc42a9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3be8e63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3be8e63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3b3f30b2a_5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3b3f30b2a_5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36f16be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36f16be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36f16be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36f16be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80bc42a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80bc42a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80bc42a9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80bc42a9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db97543ad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db97543ad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db97543ad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db97543ad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23850" lvl="1" marL="91440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23850" lvl="1" marL="91440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-123050" y="1049300"/>
            <a:ext cx="9352200" cy="301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None/>
              <a:defRPr b="1" sz="3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None/>
              <a:defRPr sz="3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indent="-3238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indent="-3238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indent="-3238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indent="-3238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indent="-3238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indent="-3238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Font typeface="Montserrat"/>
              <a:buNone/>
              <a:defRPr sz="2800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800"/>
              <a:buNone/>
              <a:defRPr sz="2800">
                <a:solidFill>
                  <a:srgbClr val="8E7CC3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  <a:defRPr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■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●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■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●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500"/>
              <a:buFont typeface="Nunito"/>
              <a:buChar char="■"/>
              <a:defRPr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work, aaaahhhh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Naomi Alterman  //  UW eScience Institute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7/13/21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579200" y="450150"/>
            <a:ext cx="463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softly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295708" y="2204383"/>
            <a:ext cx="111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Share softly</a:t>
            </a:r>
            <a:endParaRPr b="1"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902500" y="1322300"/>
            <a:ext cx="56991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Working together means we have to ask a lot of questions and offer a lot of suggestions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 art is doing so without making it feel like a PhD qual</a:t>
            </a: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466134" y="1322319"/>
            <a:ext cx="2341716" cy="3136405"/>
            <a:chOff x="466150" y="1163175"/>
            <a:chExt cx="2652000" cy="3481800"/>
          </a:xfrm>
        </p:grpSpPr>
        <p:sp>
          <p:nvSpPr>
            <p:cNvPr id="140" name="Google Shape;140;p23"/>
            <p:cNvSpPr/>
            <p:nvPr/>
          </p:nvSpPr>
          <p:spPr>
            <a:xfrm>
              <a:off x="466150" y="1163175"/>
              <a:ext cx="2652000" cy="348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1" name="Google Shape;14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012" y="1299488"/>
              <a:ext cx="2209309" cy="32865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3"/>
            <p:cNvSpPr/>
            <p:nvPr/>
          </p:nvSpPr>
          <p:spPr>
            <a:xfrm>
              <a:off x="625710" y="2671698"/>
              <a:ext cx="636000" cy="550800"/>
            </a:xfrm>
            <a:prstGeom prst="wedgeEllipseCallout">
              <a:avLst>
                <a:gd fmla="val 51686" name="adj1"/>
                <a:gd fmla="val 57737" name="adj2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999999"/>
                  </a:solidFill>
                  <a:latin typeface="Comfortaa"/>
                  <a:ea typeface="Comfortaa"/>
                  <a:cs typeface="Comfortaa"/>
                  <a:sym typeface="Comfortaa"/>
                </a:rPr>
                <a:t>?</a:t>
              </a:r>
              <a:endParaRPr b="1" sz="30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43" name="Google Shape;143;p23"/>
          <p:cNvSpPr txBox="1"/>
          <p:nvPr/>
        </p:nvSpPr>
        <p:spPr>
          <a:xfrm>
            <a:off x="2904500" y="2745875"/>
            <a:ext cx="55446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It can help to:</a:t>
            </a:r>
            <a:endParaRPr sz="19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Shift the subject of questions off of the individual and onto the concept you’re tackling</a:t>
            </a:r>
            <a:endParaRPr sz="1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Avoid absolutes and judgements of triviality</a:t>
            </a:r>
            <a:endParaRPr sz="1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Focus on subjective experience, rather than objective fact</a:t>
            </a:r>
            <a:endParaRPr sz="1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 examples</a:t>
            </a:r>
            <a:endParaRPr b="1"/>
          </a:p>
        </p:txBody>
      </p:sp>
      <p:grpSp>
        <p:nvGrpSpPr>
          <p:cNvPr id="149" name="Google Shape;149;p24"/>
          <p:cNvGrpSpPr/>
          <p:nvPr/>
        </p:nvGrpSpPr>
        <p:grpSpPr>
          <a:xfrm>
            <a:off x="272475" y="2727531"/>
            <a:ext cx="3425541" cy="1261874"/>
            <a:chOff x="272475" y="2727531"/>
            <a:chExt cx="3425541" cy="1261874"/>
          </a:xfrm>
        </p:grpSpPr>
        <p:sp>
          <p:nvSpPr>
            <p:cNvPr id="150" name="Google Shape;150;p24"/>
            <p:cNvSpPr/>
            <p:nvPr/>
          </p:nvSpPr>
          <p:spPr>
            <a:xfrm>
              <a:off x="272475" y="2727531"/>
              <a:ext cx="3276900" cy="572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620016" y="3238505"/>
              <a:ext cx="3078000" cy="750900"/>
            </a:xfrm>
            <a:prstGeom prst="rect">
              <a:avLst/>
            </a:prstGeom>
            <a:solidFill>
              <a:srgbClr val="352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 txBox="1"/>
            <p:nvPr/>
          </p:nvSpPr>
          <p:spPr>
            <a:xfrm>
              <a:off x="340950" y="2783549"/>
              <a:ext cx="3233700" cy="117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“Does that make sense?”</a:t>
              </a:r>
              <a:b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br>
                <a:rPr lang="en" sz="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	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“How do you feel about that?”</a:t>
              </a:r>
              <a:b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	“Did I explain that well?”</a:t>
              </a:r>
              <a:endPara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4473268" y="802350"/>
            <a:ext cx="4569817" cy="1925175"/>
            <a:chOff x="4114800" y="954750"/>
            <a:chExt cx="4289700" cy="1925175"/>
          </a:xfrm>
        </p:grpSpPr>
        <p:sp>
          <p:nvSpPr>
            <p:cNvPr id="154" name="Google Shape;154;p24"/>
            <p:cNvSpPr/>
            <p:nvPr/>
          </p:nvSpPr>
          <p:spPr>
            <a:xfrm>
              <a:off x="4114800" y="954750"/>
              <a:ext cx="3785400" cy="572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4507000" y="1465725"/>
              <a:ext cx="3527700" cy="1414200"/>
            </a:xfrm>
            <a:prstGeom prst="rect">
              <a:avLst/>
            </a:prstGeom>
            <a:solidFill>
              <a:srgbClr val="352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 txBox="1"/>
            <p:nvPr/>
          </p:nvSpPr>
          <p:spPr>
            <a:xfrm>
              <a:off x="4123800" y="1011775"/>
              <a:ext cx="4280700" cy="18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“It’s just a matter of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reading a file</a:t>
              </a: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] </a:t>
              </a: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”</a:t>
              </a:r>
              <a:b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br>
                <a:rPr lang="en" sz="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	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“There are a lot of resources to help</a:t>
              </a:r>
              <a:b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	  with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reading a file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] ”</a:t>
              </a:r>
              <a:b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br>
                <a:rPr lang="en" sz="4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 sz="18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	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reading a file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] is a problem I know</a:t>
              </a:r>
              <a:b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	  we can tackle”</a:t>
              </a:r>
              <a:endParaRPr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57" name="Google Shape;157;p24"/>
          <p:cNvGrpSpPr/>
          <p:nvPr/>
        </p:nvGrpSpPr>
        <p:grpSpPr>
          <a:xfrm>
            <a:off x="3937800" y="3054575"/>
            <a:ext cx="4818300" cy="1840275"/>
            <a:chOff x="3937800" y="3054575"/>
            <a:chExt cx="4818300" cy="1840275"/>
          </a:xfrm>
        </p:grpSpPr>
        <p:sp>
          <p:nvSpPr>
            <p:cNvPr id="158" name="Google Shape;158;p24"/>
            <p:cNvSpPr/>
            <p:nvPr/>
          </p:nvSpPr>
          <p:spPr>
            <a:xfrm>
              <a:off x="3946700" y="3054575"/>
              <a:ext cx="3597000" cy="865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338900" y="3794150"/>
              <a:ext cx="4269300" cy="1100700"/>
            </a:xfrm>
            <a:prstGeom prst="rect">
              <a:avLst/>
            </a:prstGeom>
            <a:solidFill>
              <a:srgbClr val="352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 txBox="1"/>
            <p:nvPr/>
          </p:nvSpPr>
          <p:spPr>
            <a:xfrm>
              <a:off x="3937800" y="3054575"/>
              <a:ext cx="4818300" cy="18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“You should be using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numpy</a:t>
              </a: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] ” / </a:t>
              </a:r>
              <a:b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“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numpy</a:t>
              </a: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] is trash”</a:t>
              </a:r>
              <a:b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br>
                <a:rPr lang="en" sz="7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 sz="18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	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“I’ve had a lot of good experiences with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numpy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]”</a:t>
              </a:r>
              <a:b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br>
                <a:rPr lang="en" sz="5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	“I’m worried about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numpy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] because [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I’ve seen it</a:t>
              </a:r>
              <a:b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   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perform </a:t>
              </a:r>
              <a:r>
                <a:rPr lang="en" sz="1200">
                  <a:solidFill>
                    <a:schemeClr val="l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poorly with this kind of data</a:t>
              </a:r>
              <a:r>
                <a:rPr lang="en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] ”</a:t>
              </a:r>
              <a:endParaRPr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1" name="Google Shape;161;p24"/>
          <p:cNvSpPr/>
          <p:nvPr/>
        </p:nvSpPr>
        <p:spPr>
          <a:xfrm>
            <a:off x="365300" y="1264029"/>
            <a:ext cx="3698100" cy="57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757500" y="1775000"/>
            <a:ext cx="3473700" cy="750900"/>
          </a:xfrm>
          <a:prstGeom prst="rect">
            <a:avLst/>
          </a:prstGeom>
          <a:solidFill>
            <a:srgbClr val="352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403394" y="1302571"/>
            <a:ext cx="41595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“Do you know what [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800"/>
              <a:t>] is?”</a:t>
            </a:r>
            <a:br>
              <a:rPr lang="en" sz="1800"/>
            </a:br>
            <a:br>
              <a:rPr lang="en" sz="900"/>
            </a:br>
            <a:r>
              <a:rPr lang="en" sz="1800"/>
              <a:t>	</a:t>
            </a:r>
            <a:r>
              <a:rPr lang="en" sz="1400">
                <a:solidFill>
                  <a:srgbClr val="F1C232"/>
                </a:solidFill>
              </a:rPr>
              <a:t>“What does [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400">
                <a:solidFill>
                  <a:srgbClr val="F1C232"/>
                </a:solidFill>
              </a:rPr>
              <a:t>] mean to you?”</a:t>
            </a:r>
            <a:br>
              <a:rPr lang="en" sz="1400">
                <a:solidFill>
                  <a:srgbClr val="F1C232"/>
                </a:solidFill>
              </a:rPr>
            </a:br>
            <a:r>
              <a:rPr lang="en" sz="1400">
                <a:solidFill>
                  <a:srgbClr val="F1C232"/>
                </a:solidFill>
              </a:rPr>
              <a:t>	“How familiar are you with [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en" sz="1400">
                <a:solidFill>
                  <a:srgbClr val="F1C232"/>
                </a:solidFill>
              </a:rPr>
              <a:t>]?”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579200" y="450150"/>
            <a:ext cx="463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Appreciate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process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95708" y="2204383"/>
            <a:ext cx="111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3</a:t>
            </a: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7627738" y="354975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7729000" y="2205775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6577550" y="290510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6539450" y="1572075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Appreciate the thought process</a:t>
            </a:r>
            <a:endParaRPr b="1"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6010500" cy="17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Look for opportunities to identify and positively reinforce each other’s working processes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Every </a:t>
            </a:r>
            <a:r>
              <a:rPr b="1" lang="en">
                <a:solidFill>
                  <a:srgbClr val="F1C232"/>
                </a:solidFill>
              </a:rPr>
              <a:t>question</a:t>
            </a:r>
            <a:r>
              <a:rPr lang="en"/>
              <a:t> is a good question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Every </a:t>
            </a:r>
            <a:r>
              <a:rPr b="1" lang="en">
                <a:solidFill>
                  <a:srgbClr val="F1C232"/>
                </a:solidFill>
              </a:rPr>
              <a:t>idea</a:t>
            </a:r>
            <a:r>
              <a:rPr lang="en"/>
              <a:t> is worth props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Every </a:t>
            </a:r>
            <a:r>
              <a:rPr b="1" lang="en">
                <a:solidFill>
                  <a:srgbClr val="F1C232"/>
                </a:solidFill>
              </a:rPr>
              <a:t>obstacle</a:t>
            </a:r>
            <a:r>
              <a:rPr lang="en"/>
              <a:t> is worth commiserating with</a:t>
            </a:r>
            <a:br>
              <a:rPr lang="en"/>
            </a:b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6518775" y="129910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682450" y="192255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438" y="2089988"/>
            <a:ext cx="454125" cy="4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/>
          <p:nvPr/>
        </p:nvSpPr>
        <p:spPr>
          <a:xfrm>
            <a:off x="6539450" y="268455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350" y="276420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666" y="1459392"/>
            <a:ext cx="454125" cy="4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7606263" y="3321150"/>
            <a:ext cx="896100" cy="789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chemeClr val="dk2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195" y="3426588"/>
            <a:ext cx="541175" cy="5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304800" y="2819400"/>
            <a:ext cx="55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Be specific where possible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304800" y="3429000"/>
            <a:ext cx="5786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Even if it seems too minor or too often, it’s not.</a:t>
            </a:r>
            <a:endParaRPr sz="19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We’re </a:t>
            </a: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hard on ourselves when learning something new, we can use the </a:t>
            </a:r>
            <a:r>
              <a:rPr b="1" lang="en" sz="15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validation</a:t>
            </a: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of my fave affirmations</a:t>
            </a:r>
            <a:endParaRPr b="1"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1121914" y="1316075"/>
            <a:ext cx="64212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1C232"/>
                </a:solidFill>
              </a:rPr>
              <a:t>“</a:t>
            </a:r>
            <a:r>
              <a:rPr i="1" lang="en">
                <a:solidFill>
                  <a:srgbClr val="F1C232"/>
                </a:solidFill>
              </a:rPr>
              <a:t>That’s a great question, I think it brings up a really subtle point about [...] </a:t>
            </a:r>
            <a:r>
              <a:rPr lang="en">
                <a:solidFill>
                  <a:srgbClr val="F1C232"/>
                </a:solidFill>
              </a:rPr>
              <a:t>“</a:t>
            </a:r>
            <a:endParaRPr/>
          </a:p>
        </p:txBody>
      </p:sp>
      <p:grpSp>
        <p:nvGrpSpPr>
          <p:cNvPr id="196" name="Google Shape;196;p27"/>
          <p:cNvGrpSpPr/>
          <p:nvPr/>
        </p:nvGrpSpPr>
        <p:grpSpPr>
          <a:xfrm>
            <a:off x="556256" y="2457717"/>
            <a:ext cx="7231487" cy="953300"/>
            <a:chOff x="571507" y="2457725"/>
            <a:chExt cx="7736693" cy="953300"/>
          </a:xfrm>
        </p:grpSpPr>
        <p:sp>
          <p:nvSpPr>
            <p:cNvPr id="197" name="Google Shape;197;p27"/>
            <p:cNvSpPr txBox="1"/>
            <p:nvPr/>
          </p:nvSpPr>
          <p:spPr>
            <a:xfrm>
              <a:off x="1676400" y="2581835"/>
              <a:ext cx="6631800" cy="8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</a:t>
              </a:r>
              <a: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Oh I love this!</a:t>
              </a:r>
              <a: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 I appreciate how</a:t>
              </a:r>
              <a:b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</a:br>
              <a: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{ elegant / effective / on-point / … } it is.</a:t>
              </a:r>
              <a: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”</a:t>
              </a:r>
              <a:endParaRPr/>
            </a:p>
          </p:txBody>
        </p:sp>
        <p:pic>
          <p:nvPicPr>
            <p:cNvPr id="198" name="Google Shape;19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507" y="2457725"/>
              <a:ext cx="953300" cy="953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54" y="1204062"/>
            <a:ext cx="953300" cy="95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7"/>
          <p:cNvGrpSpPr/>
          <p:nvPr/>
        </p:nvGrpSpPr>
        <p:grpSpPr>
          <a:xfrm>
            <a:off x="338010" y="3373867"/>
            <a:ext cx="6111055" cy="1463900"/>
            <a:chOff x="338014" y="3373875"/>
            <a:chExt cx="6537986" cy="1463900"/>
          </a:xfrm>
        </p:grpSpPr>
        <p:sp>
          <p:nvSpPr>
            <p:cNvPr id="201" name="Google Shape;201;p27"/>
            <p:cNvSpPr txBox="1"/>
            <p:nvPr/>
          </p:nvSpPr>
          <p:spPr>
            <a:xfrm>
              <a:off x="1219200" y="3801035"/>
              <a:ext cx="5656800" cy="81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i="1" lang="en" sz="1900">
                  <a:solidFill>
                    <a:srgbClr val="F1C232"/>
                  </a:solidFill>
                  <a:latin typeface="Nunito"/>
                  <a:ea typeface="Nunito"/>
                  <a:cs typeface="Nunito"/>
                  <a:sym typeface="Nunito"/>
                </a:rPr>
                <a:t>“Wow that was a ridiculous bug, I’m going to remember that one.”</a:t>
              </a:r>
              <a:endParaRPr/>
            </a:p>
          </p:txBody>
        </p:sp>
        <p:pic>
          <p:nvPicPr>
            <p:cNvPr id="202" name="Google Shape;20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700030">
              <a:off x="552389" y="3588263"/>
              <a:ext cx="1035125" cy="103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Let’s get excited!</a:t>
            </a:r>
            <a:endParaRPr b="1"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00" y="1743400"/>
            <a:ext cx="4791625" cy="21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ops! RT Flavor Flav Arrested For Driving With 16 License Suspensions! http://perez.ly/1cL4yQY"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1736900"/>
            <a:ext cx="304800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638725" y="678750"/>
            <a:ext cx="7485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recap,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/>
          <p:nvPr/>
        </p:nvSpPr>
        <p:spPr>
          <a:xfrm>
            <a:off x="-11200" y="-33625"/>
            <a:ext cx="840300" cy="5177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879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Use “we” instead of “you”</a:t>
            </a:r>
            <a:endParaRPr sz="28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Share</a:t>
            </a:r>
            <a:r>
              <a:rPr lang="en" sz="2800"/>
              <a:t> softly</a:t>
            </a:r>
            <a:endParaRPr sz="28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Appreciate the thought process</a:t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-11200" y="-33625"/>
            <a:ext cx="840300" cy="51771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387900" y="22860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Use “we” instead of “you”</a:t>
            </a:r>
            <a:endParaRPr sz="28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Share softly</a:t>
            </a:r>
            <a:endParaRPr sz="28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Appreciate the thought process</a:t>
            </a:r>
            <a:endParaRPr sz="2800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AutoNum type="arabicPeriod"/>
            </a:pPr>
            <a:r>
              <a:rPr lang="en" sz="2800"/>
              <a:t>Remember that experience is subjective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Collaboration is beautiful and hard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98500"/>
            <a:ext cx="55602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Within a collaborative dynamic, some of us are p</a:t>
            </a:r>
            <a:r>
              <a:rPr lang="en"/>
              <a:t>ointy and some of us are round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It’s easy to needle each other, even without knowing it</a:t>
            </a:r>
            <a:br>
              <a:rPr lang="en"/>
            </a:b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388350" y="1241925"/>
            <a:ext cx="2066100" cy="3416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5400000">
            <a:off x="5865361" y="2159663"/>
            <a:ext cx="3107776" cy="15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6006" y="2678206"/>
            <a:ext cx="508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Highly context dependent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/>
        </p:nvSpPr>
        <p:spPr>
          <a:xfrm>
            <a:off x="3539400" y="1409700"/>
            <a:ext cx="20652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~</a:t>
            </a:r>
            <a:endParaRPr b="1" sz="13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1579200" y="678750"/>
            <a:ext cx="6545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experience is subjective</a:t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295708" y="2432983"/>
            <a:ext cx="111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Remember that experience is subjective</a:t>
            </a:r>
            <a:endParaRPr b="1"/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5356" r="3858" t="0"/>
          <a:stretch/>
        </p:blipFill>
        <p:spPr>
          <a:xfrm>
            <a:off x="6441150" y="1618125"/>
            <a:ext cx="2179399" cy="24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11700" y="1407450"/>
            <a:ext cx="5840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Luckily, </a:t>
            </a:r>
            <a:r>
              <a:rPr lang="en"/>
              <a:t>our teammates’ experience of working with us is largely unrelated to </a:t>
            </a:r>
            <a:r>
              <a:rPr i="1" lang="en"/>
              <a:t>our</a:t>
            </a:r>
            <a:r>
              <a:rPr lang="en"/>
              <a:t> </a:t>
            </a:r>
            <a:r>
              <a:rPr i="1" lang="en"/>
              <a:t>perception</a:t>
            </a:r>
            <a:r>
              <a:rPr lang="en"/>
              <a:t> of their experience working with us</a:t>
            </a:r>
            <a:r>
              <a:rPr lang="en"/>
              <a:t>. </a:t>
            </a:r>
            <a:br>
              <a:rPr lang="en"/>
            </a:br>
            <a:endParaRPr sz="11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It’s ok to struggle, and ok to feel bad</a:t>
            </a:r>
            <a:br>
              <a:rPr lang="en"/>
            </a:br>
            <a:endParaRPr sz="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/>
              <a:t>Regardless of whether you do or not, </a:t>
            </a:r>
            <a:r>
              <a:rPr b="1" lang="en">
                <a:solidFill>
                  <a:srgbClr val="F1C232"/>
                </a:solidFill>
              </a:rPr>
              <a:t>your teammates want you to succeed</a:t>
            </a:r>
            <a:endParaRPr b="1">
              <a:solidFill>
                <a:srgbClr val="F1C23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Hackweek Project Team: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Organized</a:t>
            </a:r>
            <a:endParaRPr/>
          </a:p>
        </p:txBody>
      </p:sp>
      <p:sp>
        <p:nvSpPr>
          <p:cNvPr id="250" name="Google Shape;250;p35"/>
          <p:cNvSpPr txBox="1"/>
          <p:nvPr>
            <p:ph idx="1" type="subTitle"/>
          </p:nvPr>
        </p:nvSpPr>
        <p:spPr>
          <a:xfrm>
            <a:off x="311700" y="2834125"/>
            <a:ext cx="8520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Charley Haley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eScience Institute/Wayforagers.org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Organizing Considerations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What is the best scope for 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 project?</a:t>
            </a:r>
            <a:endParaRPr sz="3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E7CC3"/>
              </a:solidFill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4438650" y="2636520"/>
            <a:ext cx="423000" cy="4230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/>
          <p:nvPr/>
        </p:nvSpPr>
        <p:spPr>
          <a:xfrm rot="10558802">
            <a:off x="1420474" y="2490066"/>
            <a:ext cx="6436135" cy="122688"/>
          </a:xfrm>
          <a:prstGeom prst="parallelogram">
            <a:avLst>
              <a:gd fmla="val 25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37"/>
          <p:cNvGrpSpPr/>
          <p:nvPr/>
        </p:nvGrpSpPr>
        <p:grpSpPr>
          <a:xfrm>
            <a:off x="3843745" y="2076248"/>
            <a:ext cx="595805" cy="498600"/>
            <a:chOff x="4986745" y="2228648"/>
            <a:chExt cx="595805" cy="498600"/>
          </a:xfrm>
        </p:grpSpPr>
        <p:sp>
          <p:nvSpPr>
            <p:cNvPr id="264" name="Google Shape;264;p37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Project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6" name="Google Shape;266;p37"/>
          <p:cNvSpPr txBox="1"/>
          <p:nvPr/>
        </p:nvSpPr>
        <p:spPr>
          <a:xfrm>
            <a:off x="6106550" y="1554650"/>
            <a:ext cx="273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Exploratory, open-ended, broader in scope </a:t>
            </a:r>
            <a:endParaRPr>
              <a:solidFill>
                <a:srgbClr val="EEECE1"/>
              </a:solidFill>
            </a:endParaRPr>
          </a:p>
        </p:txBody>
      </p:sp>
      <p:sp>
        <p:nvSpPr>
          <p:cNvPr id="267" name="Google Shape;267;p37"/>
          <p:cNvSpPr txBox="1"/>
          <p:nvPr/>
        </p:nvSpPr>
        <p:spPr>
          <a:xfrm>
            <a:off x="449550" y="1916800"/>
            <a:ext cx="225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EECE1"/>
                </a:solidFill>
                <a:latin typeface="Calibri"/>
                <a:ea typeface="Calibri"/>
                <a:cs typeface="Calibri"/>
                <a:sym typeface="Calibri"/>
              </a:rPr>
              <a:t>Focused, specific, narrower in scope</a:t>
            </a:r>
            <a:endParaRPr>
              <a:solidFill>
                <a:srgbClr val="EEECE1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32375" y="3016525"/>
            <a:ext cx="3311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Easier to: 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Identify tasks &amp; skills needed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Distribute tasks across team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Organize &amp; manage 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Know when a task is complete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Have a sense of success &amp; completion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6106550" y="2901650"/>
            <a:ext cx="29169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Harder to: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Organize &amp; manage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Project Leader may spend more time mentoring &amp; guiding others &amp; less time hacking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Sense the progress being made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However, it’s great opportunity to advance something bigger, personally meaningful, longer-duration</a:t>
            </a:r>
            <a:endParaRPr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311700" y="445025"/>
            <a:ext cx="86895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How will we 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work on tasks given </a:t>
            </a: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our mix of 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knowledge &amp; various </a:t>
            </a: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of skill</a:t>
            </a: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fulness</a:t>
            </a:r>
            <a:r>
              <a:rPr lang="en" sz="3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8E7CC3"/>
              </a:solidFill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652975" y="2023825"/>
            <a:ext cx="21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Autonomous Coding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4438650" y="3246120"/>
            <a:ext cx="423000" cy="4230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/>
          <p:nvPr/>
        </p:nvSpPr>
        <p:spPr>
          <a:xfrm rot="-5608">
            <a:off x="1420474" y="3099699"/>
            <a:ext cx="6436209" cy="122700"/>
          </a:xfrm>
          <a:prstGeom prst="parallelogram">
            <a:avLst>
              <a:gd fmla="val 25000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6282145" y="2609648"/>
            <a:ext cx="595805" cy="498600"/>
            <a:chOff x="4986745" y="2228648"/>
            <a:chExt cx="595805" cy="498600"/>
          </a:xfrm>
        </p:grpSpPr>
        <p:sp>
          <p:nvSpPr>
            <p:cNvPr id="279" name="Google Shape;279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Novice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81" name="Google Shape;281;p38"/>
          <p:cNvGrpSpPr/>
          <p:nvPr/>
        </p:nvGrpSpPr>
        <p:grpSpPr>
          <a:xfrm>
            <a:off x="3691345" y="2609648"/>
            <a:ext cx="595805" cy="498600"/>
            <a:chOff x="4986745" y="2228648"/>
            <a:chExt cx="595805" cy="498600"/>
          </a:xfrm>
        </p:grpSpPr>
        <p:sp>
          <p:nvSpPr>
            <p:cNvPr id="282" name="Google Shape;282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Skilled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84" name="Google Shape;284;p38"/>
          <p:cNvGrpSpPr/>
          <p:nvPr/>
        </p:nvGrpSpPr>
        <p:grpSpPr>
          <a:xfrm>
            <a:off x="4910545" y="2609648"/>
            <a:ext cx="595805" cy="498600"/>
            <a:chOff x="4986745" y="2228648"/>
            <a:chExt cx="595805" cy="498600"/>
          </a:xfrm>
        </p:grpSpPr>
        <p:sp>
          <p:nvSpPr>
            <p:cNvPr id="285" name="Google Shape;285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Novice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6739345" y="2609648"/>
            <a:ext cx="595805" cy="498600"/>
            <a:chOff x="4986745" y="2228648"/>
            <a:chExt cx="595805" cy="498600"/>
          </a:xfrm>
        </p:grpSpPr>
        <p:sp>
          <p:nvSpPr>
            <p:cNvPr id="288" name="Google Shape;288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Skilled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90" name="Google Shape;290;p38"/>
          <p:cNvGrpSpPr/>
          <p:nvPr/>
        </p:nvGrpSpPr>
        <p:grpSpPr>
          <a:xfrm>
            <a:off x="7196545" y="2609648"/>
            <a:ext cx="595805" cy="498600"/>
            <a:chOff x="4986745" y="2228648"/>
            <a:chExt cx="595805" cy="498600"/>
          </a:xfrm>
        </p:grpSpPr>
        <p:sp>
          <p:nvSpPr>
            <p:cNvPr id="291" name="Google Shape;291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Novice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93" name="Google Shape;293;p38"/>
          <p:cNvGrpSpPr/>
          <p:nvPr/>
        </p:nvGrpSpPr>
        <p:grpSpPr>
          <a:xfrm>
            <a:off x="1465595" y="2609648"/>
            <a:ext cx="595805" cy="498600"/>
            <a:chOff x="4986745" y="2228648"/>
            <a:chExt cx="595805" cy="498600"/>
          </a:xfrm>
        </p:grpSpPr>
        <p:sp>
          <p:nvSpPr>
            <p:cNvPr id="294" name="Google Shape;294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Skilled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96" name="Google Shape;296;p38"/>
          <p:cNvSpPr txBox="1"/>
          <p:nvPr/>
        </p:nvSpPr>
        <p:spPr>
          <a:xfrm>
            <a:off x="6313625" y="1998675"/>
            <a:ext cx="259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Coaching/Co-Mentoring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7" name="Google Shape;297;p38"/>
          <p:cNvSpPr txBox="1"/>
          <p:nvPr/>
        </p:nvSpPr>
        <p:spPr>
          <a:xfrm>
            <a:off x="3757800" y="2053875"/>
            <a:ext cx="17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Paired Coding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98" name="Google Shape;298;p38"/>
          <p:cNvGrpSpPr/>
          <p:nvPr/>
        </p:nvGrpSpPr>
        <p:grpSpPr>
          <a:xfrm>
            <a:off x="4208795" y="2609648"/>
            <a:ext cx="595805" cy="498600"/>
            <a:chOff x="4986745" y="2228648"/>
            <a:chExt cx="595805" cy="498600"/>
          </a:xfrm>
        </p:grpSpPr>
        <p:sp>
          <p:nvSpPr>
            <p:cNvPr id="299" name="Google Shape;299;p38"/>
            <p:cNvSpPr/>
            <p:nvPr/>
          </p:nvSpPr>
          <p:spPr>
            <a:xfrm>
              <a:off x="4986745" y="2228648"/>
              <a:ext cx="513900" cy="4986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 txBox="1"/>
            <p:nvPr/>
          </p:nvSpPr>
          <p:spPr>
            <a:xfrm>
              <a:off x="4986750" y="2316400"/>
              <a:ext cx="595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Skilled</a:t>
              </a:r>
              <a:endParaRPr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102500" y="112275"/>
            <a:ext cx="89451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Calibri"/>
              <a:buNone/>
            </a:pP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When working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 project team,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 what do you personally need to experience for this time to be a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satisfying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success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? What supports &amp; motivates your learning?</a:t>
            </a:r>
            <a:endParaRPr i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8E7CC3"/>
              </a:solidFill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2559125" y="1686550"/>
            <a:ext cx="4062600" cy="3242100"/>
          </a:xfrm>
          <a:prstGeom prst="triangle">
            <a:avLst>
              <a:gd fmla="val 48829" name="adj"/>
            </a:avLst>
          </a:prstGeom>
          <a:solidFill>
            <a:srgbClr val="8E7CC3"/>
          </a:solidFill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653375" y="4361575"/>
            <a:ext cx="20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Working out challenges &amp; tasks on my own</a:t>
            </a:r>
            <a:endParaRPr b="1" sz="1000">
              <a:solidFill>
                <a:srgbClr val="B7B7B7"/>
              </a:solidFill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2877411" y="1420990"/>
            <a:ext cx="33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ompleting tasks/project </a:t>
            </a:r>
            <a:endParaRPr b="1" sz="1000">
              <a:solidFill>
                <a:srgbClr val="B7B7B7"/>
              </a:solidFill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6527425" y="4361575"/>
            <a:ext cx="235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Peer </a:t>
            </a: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, c</a:t>
            </a: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o-mentoring, working together</a:t>
            </a:r>
            <a:endParaRPr b="1" sz="1000">
              <a:solidFill>
                <a:srgbClr val="B7B7B7"/>
              </a:solidFill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701" y="3555050"/>
            <a:ext cx="1113924" cy="1113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39"/>
          <p:cNvGrpSpPr/>
          <p:nvPr/>
        </p:nvGrpSpPr>
        <p:grpSpPr>
          <a:xfrm>
            <a:off x="4084196" y="519545"/>
            <a:ext cx="954084" cy="1113952"/>
            <a:chOff x="4973785" y="578650"/>
            <a:chExt cx="1280649" cy="1421946"/>
          </a:xfrm>
        </p:grpSpPr>
        <p:pic>
          <p:nvPicPr>
            <p:cNvPr id="312" name="Google Shape;31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3785" y="578650"/>
              <a:ext cx="1280649" cy="142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68022" y="1087353"/>
              <a:ext cx="892176" cy="892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9"/>
          <p:cNvSpPr/>
          <p:nvPr/>
        </p:nvSpPr>
        <p:spPr>
          <a:xfrm>
            <a:off x="2892125" y="2289150"/>
            <a:ext cx="252900" cy="260400"/>
          </a:xfrm>
          <a:prstGeom prst="smileyFace">
            <a:avLst>
              <a:gd fmla="val 4653" name="adj"/>
            </a:avLst>
          </a:prstGeom>
          <a:solidFill>
            <a:srgbClr val="FFD966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214325" y="2163400"/>
            <a:ext cx="259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Place the smiley inside the triangle  to i</a:t>
            </a:r>
            <a:r>
              <a:rPr i="1" lang="en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ndicate your learning &amp; development sweet spot</a:t>
            </a:r>
            <a:endParaRPr sz="1200">
              <a:solidFill>
                <a:srgbClr val="FFC000"/>
              </a:solidFill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5800" y="3767750"/>
            <a:ext cx="698301" cy="6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" sz="32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Getting Started on Your Project Team</a:t>
            </a:r>
            <a:endParaRPr sz="2400">
              <a:solidFill>
                <a:srgbClr val="8E7CC3"/>
              </a:solidFill>
            </a:endParaRPr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152475"/>
            <a:ext cx="8520600" cy="3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4982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Find the best scope for your project and goals, then list out the tasks and skills needed </a:t>
            </a:r>
            <a:endParaRPr sz="21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100"/>
              <a:buFont typeface="Calibri"/>
              <a:buChar char="•"/>
            </a:pPr>
            <a:r>
              <a:rPr lang="en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This part is </a:t>
            </a:r>
            <a:r>
              <a:rPr lang="en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messy</a:t>
            </a:r>
            <a:r>
              <a:rPr lang="en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and hard, so don’t be shy about reaching out to a hackweek data scientist to help clarify &amp; shape this part</a:t>
            </a:r>
            <a:r>
              <a:rPr lang="en" sz="2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4982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Invite team to indicate the tasks they’re attracted to and their skill-level</a:t>
            </a:r>
            <a:endParaRPr sz="23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4982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100"/>
              <a:buFont typeface="Calibri"/>
              <a:buAutoNum type="arabicPeriod"/>
            </a:pPr>
            <a:r>
              <a:rPr lang="en" sz="21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On the next slide, invite the team to show where their learning &amp; development sweet spot is inside the triangle</a:t>
            </a:r>
            <a:endParaRPr sz="21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100"/>
              <a:buFont typeface="Calibri"/>
              <a:buChar char="•"/>
            </a:pPr>
            <a:r>
              <a:rPr lang="en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Remember, be “selfish” about what you want to experience during this hackweek, ask for what you need</a:t>
            </a:r>
            <a:r>
              <a:rPr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7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02500" y="112275"/>
            <a:ext cx="89451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Calibri"/>
              <a:buNone/>
            </a:pP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When working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i="1" lang="en" sz="20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 project team,</a:t>
            </a:r>
            <a:r>
              <a:rPr i="1" lang="en" sz="2000">
                <a:latin typeface="Calibri"/>
                <a:ea typeface="Calibri"/>
                <a:cs typeface="Calibri"/>
                <a:sym typeface="Calibri"/>
              </a:rPr>
              <a:t> what do you personally need to experience for this time to be a satisfying success? What motivates your learning?</a:t>
            </a:r>
            <a:endParaRPr i="1" sz="20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8E7CC3"/>
              </a:solidFill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2559125" y="1686550"/>
            <a:ext cx="4062600" cy="3242100"/>
          </a:xfrm>
          <a:prstGeom prst="triangle">
            <a:avLst>
              <a:gd fmla="val 48829" name="adj"/>
            </a:avLst>
          </a:prstGeom>
          <a:solidFill>
            <a:srgbClr val="8E7CC3"/>
          </a:solidFill>
          <a:ln cap="flat" cmpd="sng" w="1270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653375" y="4361575"/>
            <a:ext cx="20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Working out challenges &amp; tasks on my own</a:t>
            </a:r>
            <a:endParaRPr b="1" sz="1000">
              <a:solidFill>
                <a:srgbClr val="B7B7B7"/>
              </a:solidFill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2877411" y="1420990"/>
            <a:ext cx="33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Completing tasks/project </a:t>
            </a:r>
            <a:endParaRPr b="1" sz="1000">
              <a:solidFill>
                <a:srgbClr val="B7B7B7"/>
              </a:solidFill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6527425" y="4361575"/>
            <a:ext cx="235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Peer learning, co-mentoring, working together</a:t>
            </a:r>
            <a:endParaRPr b="1" sz="1000">
              <a:solidFill>
                <a:srgbClr val="B7B7B7"/>
              </a:solidFill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701" y="3555050"/>
            <a:ext cx="1113924" cy="1113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41"/>
          <p:cNvGrpSpPr/>
          <p:nvPr/>
        </p:nvGrpSpPr>
        <p:grpSpPr>
          <a:xfrm>
            <a:off x="4084196" y="519545"/>
            <a:ext cx="954084" cy="1113952"/>
            <a:chOff x="4973785" y="578650"/>
            <a:chExt cx="1280649" cy="1421946"/>
          </a:xfrm>
        </p:grpSpPr>
        <p:pic>
          <p:nvPicPr>
            <p:cNvPr id="334" name="Google Shape;334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73785" y="578650"/>
              <a:ext cx="1280649" cy="142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68022" y="1087353"/>
              <a:ext cx="892176" cy="892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5800" y="3767750"/>
            <a:ext cx="698301" cy="69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41"/>
          <p:cNvGrpSpPr/>
          <p:nvPr/>
        </p:nvGrpSpPr>
        <p:grpSpPr>
          <a:xfrm>
            <a:off x="1531035" y="1806088"/>
            <a:ext cx="709628" cy="486704"/>
            <a:chOff x="2868929" y="3143250"/>
            <a:chExt cx="975300" cy="652506"/>
          </a:xfrm>
        </p:grpSpPr>
        <p:sp>
          <p:nvSpPr>
            <p:cNvPr id="338" name="Google Shape;338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1"/>
            <p:cNvSpPr txBox="1"/>
            <p:nvPr/>
          </p:nvSpPr>
          <p:spPr>
            <a:xfrm>
              <a:off x="2868929" y="3486156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41"/>
          <p:cNvGrpSpPr/>
          <p:nvPr/>
        </p:nvGrpSpPr>
        <p:grpSpPr>
          <a:xfrm>
            <a:off x="941291" y="1805168"/>
            <a:ext cx="760924" cy="495826"/>
            <a:chOff x="2868943" y="3143250"/>
            <a:chExt cx="1045800" cy="664735"/>
          </a:xfrm>
        </p:grpSpPr>
        <p:sp>
          <p:nvSpPr>
            <p:cNvPr id="341" name="Google Shape;341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1"/>
            <p:cNvSpPr txBox="1"/>
            <p:nvPr/>
          </p:nvSpPr>
          <p:spPr>
            <a:xfrm>
              <a:off x="2868943" y="3498385"/>
              <a:ext cx="10458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41"/>
          <p:cNvGrpSpPr/>
          <p:nvPr/>
        </p:nvGrpSpPr>
        <p:grpSpPr>
          <a:xfrm>
            <a:off x="307037" y="1809737"/>
            <a:ext cx="709628" cy="486694"/>
            <a:chOff x="2868937" y="3143250"/>
            <a:chExt cx="975300" cy="652493"/>
          </a:xfrm>
        </p:grpSpPr>
        <p:sp>
          <p:nvSpPr>
            <p:cNvPr id="344" name="Google Shape;344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1"/>
            <p:cNvSpPr txBox="1"/>
            <p:nvPr/>
          </p:nvSpPr>
          <p:spPr>
            <a:xfrm>
              <a:off x="2868937" y="3486143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41"/>
          <p:cNvSpPr txBox="1"/>
          <p:nvPr/>
        </p:nvSpPr>
        <p:spPr>
          <a:xfrm>
            <a:off x="214325" y="1096600"/>
            <a:ext cx="31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Place your smiley inside the triangle  to indicate your learning &amp; development sweet spot</a:t>
            </a:r>
            <a:endParaRPr sz="1200">
              <a:solidFill>
                <a:srgbClr val="FFC000"/>
              </a:solidFill>
            </a:endParaRPr>
          </a:p>
        </p:txBody>
      </p:sp>
      <p:grpSp>
        <p:nvGrpSpPr>
          <p:cNvPr id="347" name="Google Shape;347;p41"/>
          <p:cNvGrpSpPr/>
          <p:nvPr/>
        </p:nvGrpSpPr>
        <p:grpSpPr>
          <a:xfrm>
            <a:off x="1531035" y="2339488"/>
            <a:ext cx="709628" cy="486704"/>
            <a:chOff x="2868929" y="3143250"/>
            <a:chExt cx="975300" cy="652506"/>
          </a:xfrm>
        </p:grpSpPr>
        <p:sp>
          <p:nvSpPr>
            <p:cNvPr id="348" name="Google Shape;348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1"/>
            <p:cNvSpPr txBox="1"/>
            <p:nvPr/>
          </p:nvSpPr>
          <p:spPr>
            <a:xfrm>
              <a:off x="2868929" y="3486156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41"/>
          <p:cNvGrpSpPr/>
          <p:nvPr/>
        </p:nvGrpSpPr>
        <p:grpSpPr>
          <a:xfrm>
            <a:off x="941291" y="2338568"/>
            <a:ext cx="760924" cy="495826"/>
            <a:chOff x="2868943" y="3143250"/>
            <a:chExt cx="1045800" cy="664735"/>
          </a:xfrm>
        </p:grpSpPr>
        <p:sp>
          <p:nvSpPr>
            <p:cNvPr id="351" name="Google Shape;351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1"/>
            <p:cNvSpPr txBox="1"/>
            <p:nvPr/>
          </p:nvSpPr>
          <p:spPr>
            <a:xfrm>
              <a:off x="2868943" y="3498385"/>
              <a:ext cx="10458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41"/>
          <p:cNvGrpSpPr/>
          <p:nvPr/>
        </p:nvGrpSpPr>
        <p:grpSpPr>
          <a:xfrm>
            <a:off x="307037" y="2343137"/>
            <a:ext cx="709628" cy="486694"/>
            <a:chOff x="2868937" y="3143250"/>
            <a:chExt cx="975300" cy="652493"/>
          </a:xfrm>
        </p:grpSpPr>
        <p:sp>
          <p:nvSpPr>
            <p:cNvPr id="354" name="Google Shape;354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1"/>
            <p:cNvSpPr txBox="1"/>
            <p:nvPr/>
          </p:nvSpPr>
          <p:spPr>
            <a:xfrm>
              <a:off x="2868937" y="3486143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41"/>
          <p:cNvGrpSpPr/>
          <p:nvPr/>
        </p:nvGrpSpPr>
        <p:grpSpPr>
          <a:xfrm>
            <a:off x="1531035" y="2872888"/>
            <a:ext cx="709628" cy="486704"/>
            <a:chOff x="2868929" y="3143250"/>
            <a:chExt cx="975300" cy="652506"/>
          </a:xfrm>
        </p:grpSpPr>
        <p:sp>
          <p:nvSpPr>
            <p:cNvPr id="357" name="Google Shape;357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1"/>
            <p:cNvSpPr txBox="1"/>
            <p:nvPr/>
          </p:nvSpPr>
          <p:spPr>
            <a:xfrm>
              <a:off x="2868929" y="3486156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41"/>
          <p:cNvGrpSpPr/>
          <p:nvPr/>
        </p:nvGrpSpPr>
        <p:grpSpPr>
          <a:xfrm>
            <a:off x="941291" y="2871968"/>
            <a:ext cx="760924" cy="495826"/>
            <a:chOff x="2868943" y="3143250"/>
            <a:chExt cx="1045800" cy="664735"/>
          </a:xfrm>
        </p:grpSpPr>
        <p:sp>
          <p:nvSpPr>
            <p:cNvPr id="360" name="Google Shape;360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1"/>
            <p:cNvSpPr txBox="1"/>
            <p:nvPr/>
          </p:nvSpPr>
          <p:spPr>
            <a:xfrm>
              <a:off x="2868943" y="3498385"/>
              <a:ext cx="10458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41"/>
          <p:cNvGrpSpPr/>
          <p:nvPr/>
        </p:nvGrpSpPr>
        <p:grpSpPr>
          <a:xfrm>
            <a:off x="307037" y="2876537"/>
            <a:ext cx="709628" cy="486694"/>
            <a:chOff x="2868937" y="3143250"/>
            <a:chExt cx="975300" cy="652493"/>
          </a:xfrm>
        </p:grpSpPr>
        <p:sp>
          <p:nvSpPr>
            <p:cNvPr id="363" name="Google Shape;363;p41"/>
            <p:cNvSpPr/>
            <p:nvPr/>
          </p:nvSpPr>
          <p:spPr>
            <a:xfrm>
              <a:off x="3143250" y="3143250"/>
              <a:ext cx="320100" cy="342900"/>
            </a:xfrm>
            <a:prstGeom prst="smileyFace">
              <a:avLst>
                <a:gd fmla="val 4653" name="adj"/>
              </a:avLst>
            </a:prstGeom>
            <a:solidFill>
              <a:srgbClr val="FFD96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1"/>
            <p:cNvSpPr txBox="1"/>
            <p:nvPr/>
          </p:nvSpPr>
          <p:spPr>
            <a:xfrm>
              <a:off x="2868937" y="3486143"/>
              <a:ext cx="975300" cy="3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your name</a:t>
              </a:r>
              <a:endParaRPr b="0" i="0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22812" r="764" t="0"/>
          <a:stretch/>
        </p:blipFill>
        <p:spPr>
          <a:xfrm>
            <a:off x="0" y="0"/>
            <a:ext cx="5504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5400000">
            <a:off x="989141" y="686550"/>
            <a:ext cx="5211600" cy="3838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475" y="97425"/>
            <a:ext cx="2625876" cy="28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5410" l="0" r="0" t="16793"/>
          <a:stretch/>
        </p:blipFill>
        <p:spPr>
          <a:xfrm>
            <a:off x="4919425" y="1449450"/>
            <a:ext cx="4033001" cy="1823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5"/>
          <p:cNvGrpSpPr/>
          <p:nvPr/>
        </p:nvGrpSpPr>
        <p:grpSpPr>
          <a:xfrm>
            <a:off x="3739775" y="2367175"/>
            <a:ext cx="4891201" cy="2649675"/>
            <a:chOff x="4061225" y="2493825"/>
            <a:chExt cx="4891201" cy="2649675"/>
          </a:xfrm>
        </p:grpSpPr>
        <p:pic>
          <p:nvPicPr>
            <p:cNvPr id="75" name="Google Shape;75;p15"/>
            <p:cNvPicPr preferRelativeResize="0"/>
            <p:nvPr/>
          </p:nvPicPr>
          <p:blipFill rotWithShape="1">
            <a:blip r:embed="rId6">
              <a:alphaModFix/>
            </a:blip>
            <a:srcRect b="0" l="0" r="0" t="3910"/>
            <a:stretch/>
          </p:blipFill>
          <p:spPr>
            <a:xfrm>
              <a:off x="4061225" y="2493825"/>
              <a:ext cx="4522225" cy="264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9776" y="3161075"/>
              <a:ext cx="2652650" cy="1894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311700" y="216425"/>
            <a:ext cx="87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" sz="32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Getting Started on Your Project Team (con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t.)</a:t>
            </a:r>
            <a:endParaRPr sz="2400">
              <a:solidFill>
                <a:srgbClr val="8E7CC3"/>
              </a:solidFill>
            </a:endParaRPr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540300" y="1152475"/>
            <a:ext cx="82746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8632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Chat about the pattern/distribution you see in the triangle</a:t>
            </a:r>
            <a:endParaRPr sz="20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How well do our </a:t>
            </a: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learning preferences/needs map to the tasks to be done?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Do we see any skills gaps that will need to be worked out w/ data scientist helper?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Given what we know now about the project/tasks, would anyone like to look for another project?</a:t>
            </a:r>
            <a:r>
              <a:rPr lang="en" sz="1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If so, no worries, the data scientist helper can help with that. Just reach out in #hackweek-help- or in a </a:t>
            </a:r>
            <a:r>
              <a:rPr i="1"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private</a:t>
            </a:r>
            <a:r>
              <a:rPr i="1"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DM to Anthony</a:t>
            </a:r>
            <a:endParaRPr i="1" sz="2200">
              <a:solidFill>
                <a:srgbClr val="999999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88632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Pin down logistics</a:t>
            </a:r>
            <a:endParaRPr sz="20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Who’s doing what?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What is everyone’s availability to hack (alone &amp;/or together)?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Calibri"/>
              <a:buChar char="•"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How will we coordinate and communicate with each other?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70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Start hacking!</a:t>
            </a:r>
            <a:endParaRPr sz="20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>
            <p:ph type="title"/>
          </p:nvPr>
        </p:nvSpPr>
        <p:spPr>
          <a:xfrm>
            <a:off x="274425" y="182475"/>
            <a:ext cx="85206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Daily Huddle</a:t>
            </a:r>
            <a:r>
              <a:rPr lang="en">
                <a:solidFill>
                  <a:srgbClr val="8E7CC3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i="1" lang="en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Briefly connect, coordinate, &amp; get/give help</a:t>
            </a:r>
            <a:endParaRPr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E7CC3"/>
              </a:solidFill>
            </a:endParaRPr>
          </a:p>
        </p:txBody>
      </p:sp>
      <p:pic>
        <p:nvPicPr>
          <p:cNvPr descr="A group of people standing in a room&#10;&#10;Description automatically generated" id="376" name="Google Shape;3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600" y="1051275"/>
            <a:ext cx="4110542" cy="23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637000" y="3593375"/>
            <a:ext cx="5006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r>
              <a:rPr b="1"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(~ 15-ish min.):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Calibri"/>
              <a:buAutoNum type="arabicPeriod"/>
            </a:pPr>
            <a:r>
              <a:rPr b="0" i="0" lang="en" sz="17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Coordinate a time </a:t>
            </a:r>
            <a:r>
              <a:rPr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0" i="0" lang="en" sz="17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place to meet each day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Calibri"/>
              <a:buAutoNum type="arabicPeriod"/>
            </a:pPr>
            <a:r>
              <a:rPr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Everyone takes ~2 min to check-in around 3 areas </a:t>
            </a:r>
            <a:endParaRPr sz="17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700"/>
              <a:buFont typeface="Calibri"/>
              <a:buAutoNum type="arabicPeriod"/>
            </a:pPr>
            <a:r>
              <a:rPr b="0" i="0" lang="en" sz="1700" u="none" cap="none" strike="noStrike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Project lead coordinates </a:t>
            </a:r>
            <a:r>
              <a:rPr lang="en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help &amp; coaching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43"/>
          <p:cNvGrpSpPr/>
          <p:nvPr/>
        </p:nvGrpSpPr>
        <p:grpSpPr>
          <a:xfrm>
            <a:off x="5681234" y="913144"/>
            <a:ext cx="2317632" cy="3906296"/>
            <a:chOff x="589409" y="122190"/>
            <a:chExt cx="2509618" cy="4080535"/>
          </a:xfrm>
        </p:grpSpPr>
        <p:sp>
          <p:nvSpPr>
            <p:cNvPr id="379" name="Google Shape;379;p43"/>
            <p:cNvSpPr/>
            <p:nvPr/>
          </p:nvSpPr>
          <p:spPr>
            <a:xfrm>
              <a:off x="1134927" y="122190"/>
              <a:ext cx="1964100" cy="1964400"/>
            </a:xfrm>
            <a:custGeom>
              <a:rect b="b" l="l" r="r" t="t"/>
              <a:pathLst>
                <a:path extrusionOk="0" h="120000" w="12000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3"/>
                    <a:pt x="107126" y="25773"/>
                    <a:pt x="111044" y="52526"/>
                  </a:cubicBezTo>
                  <a:cubicBezTo>
                    <a:pt x="114961" y="79278"/>
                    <a:pt x="97559" y="104517"/>
                    <a:pt x="71162" y="110367"/>
                  </a:cubicBezTo>
                  <a:lnTo>
                    <a:pt x="70593" y="118429"/>
                  </a:lnTo>
                  <a:lnTo>
                    <a:pt x="56830" y="104890"/>
                  </a:lnTo>
                  <a:lnTo>
                    <a:pt x="72706" y="88508"/>
                  </a:lnTo>
                  <a:lnTo>
                    <a:pt x="72145" y="96445"/>
                  </a:lnTo>
                  <a:cubicBezTo>
                    <a:pt x="90761" y="90240"/>
                    <a:pt x="101708" y="70999"/>
                    <a:pt x="97532" y="51824"/>
                  </a:cubicBezTo>
                  <a:cubicBezTo>
                    <a:pt x="93356" y="32649"/>
                    <a:pt x="75399" y="19705"/>
                    <a:pt x="55889" y="21805"/>
                  </a:cubicBezTo>
                  <a:cubicBezTo>
                    <a:pt x="36379" y="23906"/>
                    <a:pt x="21588" y="40375"/>
                    <a:pt x="21588" y="60000"/>
                  </a:cubicBezTo>
                  <a:close/>
                </a:path>
              </a:pathLst>
            </a:custGeom>
            <a:solidFill>
              <a:srgbClr val="599BD5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1569054" y="831392"/>
              <a:ext cx="10914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3"/>
            <p:cNvSpPr txBox="1"/>
            <p:nvPr/>
          </p:nvSpPr>
          <p:spPr>
            <a:xfrm>
              <a:off x="1492865" y="608878"/>
              <a:ext cx="1230600" cy="6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1" lang="en" sz="1300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What I’m</a:t>
              </a:r>
              <a:r>
                <a:rPr b="1" i="1" lang="en" sz="13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 working on</a:t>
              </a:r>
              <a:r>
                <a:rPr b="1" i="1" lang="en" sz="1300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1" lang="en" sz="13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that's going well ...</a:t>
              </a:r>
              <a:endParaRPr b="0" i="0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589409" y="1250874"/>
              <a:ext cx="1964100" cy="1964400"/>
            </a:xfrm>
            <a:custGeom>
              <a:rect b="b" l="l" r="r" t="t"/>
              <a:pathLst>
                <a:path extrusionOk="0" h="120000" w="120000">
                  <a:moveTo>
                    <a:pt x="96481" y="23524"/>
                  </a:moveTo>
                  <a:lnTo>
                    <a:pt x="87165" y="32840"/>
                  </a:lnTo>
                  <a:cubicBezTo>
                    <a:pt x="75945" y="21617"/>
                    <a:pt x="58981" y="18448"/>
                    <a:pt x="44467" y="24865"/>
                  </a:cubicBezTo>
                  <a:cubicBezTo>
                    <a:pt x="29954" y="31283"/>
                    <a:pt x="20881" y="45964"/>
                    <a:pt x="21631" y="61816"/>
                  </a:cubicBezTo>
                  <a:cubicBezTo>
                    <a:pt x="22381" y="77668"/>
                    <a:pt x="32801" y="91427"/>
                    <a:pt x="47855" y="96445"/>
                  </a:cubicBezTo>
                  <a:lnTo>
                    <a:pt x="47294" y="88508"/>
                  </a:lnTo>
                  <a:lnTo>
                    <a:pt x="63170" y="104890"/>
                  </a:lnTo>
                  <a:lnTo>
                    <a:pt x="49407" y="118429"/>
                  </a:lnTo>
                  <a:lnTo>
                    <a:pt x="48838" y="110367"/>
                  </a:lnTo>
                  <a:lnTo>
                    <a:pt x="48838" y="110367"/>
                  </a:lnTo>
                  <a:cubicBezTo>
                    <a:pt x="27395" y="105615"/>
                    <a:pt x="11311" y="87806"/>
                    <a:pt x="8761" y="65990"/>
                  </a:cubicBezTo>
                  <a:cubicBezTo>
                    <a:pt x="6211" y="44174"/>
                    <a:pt x="17753" y="23136"/>
                    <a:pt x="37522" y="13566"/>
                  </a:cubicBezTo>
                  <a:cubicBezTo>
                    <a:pt x="57291" y="3995"/>
                    <a:pt x="80952" y="7992"/>
                    <a:pt x="96481" y="23524"/>
                  </a:cubicBezTo>
                  <a:close/>
                </a:path>
              </a:pathLst>
            </a:custGeom>
            <a:solidFill>
              <a:srgbClr val="4CC38C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1025750" y="1966605"/>
              <a:ext cx="10914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3"/>
            <p:cNvSpPr txBox="1"/>
            <p:nvPr/>
          </p:nvSpPr>
          <p:spPr>
            <a:xfrm>
              <a:off x="1025759" y="1966601"/>
              <a:ext cx="13515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1" lang="en" sz="13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What I plan to do/learn next ...</a:t>
              </a:r>
              <a:endParaRPr b="0" i="0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1274718" y="2514625"/>
              <a:ext cx="1687500" cy="1688100"/>
            </a:xfrm>
            <a:prstGeom prst="blockArc">
              <a:avLst>
                <a:gd fmla="val 13500000" name="adj1"/>
                <a:gd fmla="val 10800000" name="adj2"/>
                <a:gd fmla="val 12740" name="adj3"/>
              </a:avLst>
            </a:prstGeom>
            <a:solidFill>
              <a:srgbClr val="6FAB46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1571636" y="3103450"/>
              <a:ext cx="10914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3"/>
            <p:cNvSpPr txBox="1"/>
            <p:nvPr/>
          </p:nvSpPr>
          <p:spPr>
            <a:xfrm>
              <a:off x="1571636" y="3103450"/>
              <a:ext cx="10914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1" lang="en" sz="1300" u="none" cap="none" strike="noStrike">
                  <a:solidFill>
                    <a:srgbClr val="B7B7B7"/>
                  </a:solidFill>
                  <a:latin typeface="Calibri"/>
                  <a:ea typeface="Calibri"/>
                  <a:cs typeface="Calibri"/>
                  <a:sym typeface="Calibri"/>
                </a:rPr>
                <a:t>Something that's slowing me down that I'd like help with ...</a:t>
              </a:r>
              <a:endParaRPr b="0" i="0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Hackathon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2018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166" l="0" r="0" t="0"/>
          <a:stretch/>
        </p:blipFill>
        <p:spPr>
          <a:xfrm>
            <a:off x="152400" y="152400"/>
            <a:ext cx="8602125" cy="47822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 rot="-5400000">
            <a:off x="-1144459" y="686550"/>
            <a:ext cx="5211600" cy="3838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 rot="-1082766">
            <a:off x="418890" y="438352"/>
            <a:ext cx="643032" cy="10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 rot="1644824">
            <a:off x="2354069" y="2363690"/>
            <a:ext cx="643119" cy="1046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 rot="-1082766">
            <a:off x="1484815" y="1902327"/>
            <a:ext cx="643032" cy="10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7"/>
          <p:cNvSpPr txBox="1"/>
          <p:nvPr/>
        </p:nvSpPr>
        <p:spPr>
          <a:xfrm rot="779557">
            <a:off x="2571102" y="262380"/>
            <a:ext cx="643166" cy="10467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7"/>
          <p:cNvSpPr txBox="1"/>
          <p:nvPr/>
        </p:nvSpPr>
        <p:spPr>
          <a:xfrm rot="-1082766">
            <a:off x="512190" y="3746327"/>
            <a:ext cx="643032" cy="10466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 rot="683000">
            <a:off x="2295620" y="3746343"/>
            <a:ext cx="642948" cy="10465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b="1" sz="5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0750">
            <a:off x="1208250" y="333700"/>
            <a:ext cx="935700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56033">
            <a:off x="402775" y="2627250"/>
            <a:ext cx="935700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95675">
            <a:off x="2351949" y="1305619"/>
            <a:ext cx="815558" cy="81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224" y="3708294"/>
            <a:ext cx="815558" cy="81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57275">
            <a:off x="462849" y="1399619"/>
            <a:ext cx="815557" cy="81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Collaboration is beautiful and hard</a:t>
            </a:r>
            <a:endParaRPr b="1"/>
          </a:p>
        </p:txBody>
      </p:sp>
      <p:sp>
        <p:nvSpPr>
          <p:cNvPr id="104" name="Google Shape;104;p18"/>
          <p:cNvSpPr txBox="1"/>
          <p:nvPr/>
        </p:nvSpPr>
        <p:spPr>
          <a:xfrm>
            <a:off x="316000" y="2667000"/>
            <a:ext cx="5432700" cy="1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Base assumption: </a:t>
            </a:r>
            <a:r>
              <a:rPr b="1" lang="en" sz="19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we’re all trying to be good neighbors</a:t>
            </a:r>
            <a:endParaRPr b="1" sz="1900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Nunito"/>
              <a:buChar char="○"/>
            </a:pPr>
            <a:r>
              <a:rPr lang="en" sz="15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But doing so is hard, and takes practice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98500"/>
            <a:ext cx="55602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Within a collaborative dynamic, some of us are pointy and some of us are round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It’s easy to needle each other, even without knowing it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Highly context dependent</a:t>
            </a:r>
            <a:br>
              <a:rPr lang="en"/>
            </a:b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6388350" y="1241925"/>
            <a:ext cx="2066100" cy="3416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5400000">
            <a:off x="5865361" y="2159663"/>
            <a:ext cx="3107776" cy="15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Ok! So, some hacks: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579200" y="450150"/>
            <a:ext cx="730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“we”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nstead of “you”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295708" y="2509183"/>
            <a:ext cx="111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5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457275"/>
            <a:ext cx="62439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Use collective pronouns to promote a sense of teamwork and shared purpose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Even if it’s really just about stuff one person is going to do</a:t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“we” instead of “you”</a:t>
            </a:r>
            <a:endParaRPr b="1"/>
          </a:p>
        </p:txBody>
      </p:sp>
      <p:sp>
        <p:nvSpPr>
          <p:cNvPr id="125" name="Google Shape;125;p21"/>
          <p:cNvSpPr txBox="1"/>
          <p:nvPr/>
        </p:nvSpPr>
        <p:spPr>
          <a:xfrm>
            <a:off x="316000" y="2743200"/>
            <a:ext cx="71472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b="1"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You</a:t>
            </a: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need to install scikit-learn with pip”</a:t>
            </a:r>
            <a:b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-&gt; “</a:t>
            </a:r>
            <a:r>
              <a:rPr b="1" lang="en" sz="18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We</a:t>
            </a: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need to to install scikit-learn with pip”</a:t>
            </a:r>
            <a:b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</a:br>
            <a:endParaRPr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Nunito"/>
              <a:buChar char="●"/>
            </a:pP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“Can </a:t>
            </a:r>
            <a:r>
              <a:rPr b="1"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you</a:t>
            </a: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open a new tab and search for the docs?”</a:t>
            </a:r>
            <a:br>
              <a:rPr lang="en" sz="1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-&gt; “</a:t>
            </a:r>
            <a:r>
              <a:rPr b="1" lang="en" sz="1800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Let’s</a:t>
            </a:r>
            <a:r>
              <a:rPr lang="en"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open a new tab and search for the docs.”</a:t>
            </a:r>
            <a:endParaRPr sz="18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12403" r="0" t="0"/>
          <a:stretch/>
        </p:blipFill>
        <p:spPr>
          <a:xfrm>
            <a:off x="6863000" y="1545413"/>
            <a:ext cx="1893099" cy="28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W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8E7CC3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C276F5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